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60" r:id="rId4"/>
    <p:sldId id="261" r:id="rId5"/>
    <p:sldId id="273" r:id="rId6"/>
    <p:sldId id="262" r:id="rId7"/>
    <p:sldId id="263" r:id="rId8"/>
    <p:sldId id="266" r:id="rId9"/>
    <p:sldId id="259" r:id="rId10"/>
    <p:sldId id="258" r:id="rId11"/>
    <p:sldId id="277" r:id="rId12"/>
    <p:sldId id="267" r:id="rId13"/>
    <p:sldId id="268" r:id="rId14"/>
    <p:sldId id="274" r:id="rId15"/>
    <p:sldId id="269" r:id="rId16"/>
    <p:sldId id="270" r:id="rId17"/>
    <p:sldId id="271" r:id="rId18"/>
    <p:sldId id="272" r:id="rId19"/>
    <p:sldId id="275" r:id="rId20"/>
    <p:sldId id="2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36FF82-0B07-7674-29E4-2B86EF8131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93081D-9C32-6490-48E1-2E7EDB1509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769408C-E134-405D-9E6B-DC868E0DE0F1}" type="datetimeFigureOut">
              <a:rPr lang="fa-IR" smtClean="0"/>
              <a:t>14/08/1445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A73F86-4BAD-4E3C-C498-78F5F70FA0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68830D-92A0-A783-0EFE-6D77C1171AF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60574FD-5216-4766-A36E-6398F69B77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930429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693D9652-3A43-45BB-B340-BB3780052A47}" type="datetimeFigureOut">
              <a:rPr lang="fa-IR" smtClean="0"/>
              <a:t>14/08/1445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C4816687-365A-4161-B5CA-62BA076F504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43765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44CA4-D77D-47A8-9B27-55E64E8FF806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64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A964F-F728-4C44-A7C5-0A51D21E71E6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45622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11D3A-DBBA-4D81-BC9D-F87C3DAA0D1B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4034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064194-E727-47A3-B188-22562D941841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110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12233-3A4A-4575-8105-110F774CD1C7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873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1109D-2B9D-43FF-9861-1C82389B1EB4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55877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AC4F0-67F0-4B34-AE94-7DFD791AB4A4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2411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1CF90-C104-4098-9B77-D5C81E0B2AB5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920334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E0218-474A-4278-9310-29CD643CFB15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fa-I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6690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9F75576-637D-4422-B2C0-9939F724118B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66669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831CFC-DDAB-4763-B960-07391DECF31B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85262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BF6B3D9-4063-4ACB-B285-9065B7ACB0A1}" type="datetime8">
              <a:rPr lang="fa-IR" smtClean="0"/>
              <a:t>23 فوريه 24</a:t>
            </a:fld>
            <a:endParaRPr lang="fa-I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fa-I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8C5A835F-CF84-42CF-BE70-FD69E3333314}" type="slidenum">
              <a:rPr lang="fa-IR" smtClean="0"/>
              <a:t>‹#›</a:t>
            </a:fld>
            <a:endParaRPr lang="fa-IR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046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hdr="0" ftr="0" dt="0"/>
  <p:txStyles>
    <p:titleStyle>
      <a:lvl1pPr algn="l" defTabSz="914400" rtl="1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r" defTabSz="914400" rtl="1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994C8C13-84F1-40A3-063D-21759510A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6600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یزدان را سپاس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724306-3FC6-72D8-D1BD-8CE535410086}"/>
              </a:ext>
            </a:extLst>
          </p:cNvPr>
          <p:cNvSpPr txBox="1"/>
          <p:nvPr/>
        </p:nvSpPr>
        <p:spPr>
          <a:xfrm>
            <a:off x="3214251" y="2660072"/>
            <a:ext cx="5278581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8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دوره طراحی موشک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A68091-0000-58B9-E22D-D1CCBEE6441E}"/>
              </a:ext>
            </a:extLst>
          </p:cNvPr>
          <p:cNvSpPr txBox="1"/>
          <p:nvPr/>
        </p:nvSpPr>
        <p:spPr>
          <a:xfrm>
            <a:off x="3408215" y="4629133"/>
            <a:ext cx="4890655" cy="1107996"/>
          </a:xfrm>
          <a:prstGeom prst="rect">
            <a:avLst/>
          </a:prstGeom>
          <a:noFill/>
        </p:spPr>
        <p:txBody>
          <a:bodyPr wrap="square" rtlCol="1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fa-IR" sz="6600" b="1" dirty="0">
                <a:ln/>
                <a:solidFill>
                  <a:schemeClr val="accent3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آکادمی اصغری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3BBE72F7-1833-F32E-6E72-7467D1FDB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</a:t>
            </a:fld>
            <a:endParaRPr lang="fa-I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E2F4A64-399F-BB43-A259-6897B7F32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7165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6DF98A-6DC6-079D-55C0-412C760DA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10</a:t>
            </a:fld>
            <a:endParaRPr lang="fa-I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75D5A2-826C-6904-C602-436A3C419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E1DB99-A7A8-DB7B-DB91-AE1517AB2677}"/>
              </a:ext>
            </a:extLst>
          </p:cNvPr>
          <p:cNvSpPr txBox="1"/>
          <p:nvPr/>
        </p:nvSpPr>
        <p:spPr>
          <a:xfrm>
            <a:off x="7119159" y="1343228"/>
            <a:ext cx="4215938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800" dirty="0">
                <a:cs typeface="Nazanin" panose="00000400000000000000" pitchFamily="2" charset="-78"/>
              </a:rPr>
              <a:t>در یک موشک سوخت مایع، سوخت و اکسید کننده ذخیره شده به یک محفظه احتراق پمپ می‌شوند و در آن جا مخلوط و سپس می‌سوزند. احتراق مقدار زیادی گاز خروجی را در دما و فشار بالا تولید می‌کند. گاز داغ از یک نازل عبور داده می‌شود که به آن سرعت می‌بخشد و بر اساس قانون سوم نیوتن، حرکت اتفاق می‌افتد.</a:t>
            </a:r>
          </a:p>
          <a:p>
            <a:endParaRPr lang="fa-I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1B12F02-A3DA-243C-70D9-A91EEBC676C1}"/>
              </a:ext>
            </a:extLst>
          </p:cNvPr>
          <p:cNvSpPr txBox="1">
            <a:spLocks/>
          </p:cNvSpPr>
          <p:nvPr/>
        </p:nvSpPr>
        <p:spPr>
          <a:xfrm>
            <a:off x="6262256" y="0"/>
            <a:ext cx="5929744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>
                <a:solidFill>
                  <a:srgbClr val="92D050"/>
                </a:solidFill>
                <a:cs typeface="Titr" panose="00000700000000000000" pitchFamily="2" charset="-78"/>
              </a:rPr>
              <a:t>آشنایی با عملکرد موشک سوخت مایع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8D41B27-223A-12EB-1235-A7F31299DB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912"/>
          <a:stretch/>
        </p:blipFill>
        <p:spPr>
          <a:xfrm>
            <a:off x="389736" y="1600200"/>
            <a:ext cx="616630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784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14EC37-18AD-FF25-5F08-46DFF94E3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11</a:t>
            </a:fld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4C5D0E-45F0-1A3A-E326-0A5895BEE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17" y="1603425"/>
            <a:ext cx="5497853" cy="41148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71FB337-557D-37CB-BE12-DE4A24F67669}"/>
              </a:ext>
            </a:extLst>
          </p:cNvPr>
          <p:cNvSpPr txBox="1">
            <a:spLocks/>
          </p:cNvSpPr>
          <p:nvPr/>
        </p:nvSpPr>
        <p:spPr>
          <a:xfrm>
            <a:off x="6262256" y="0"/>
            <a:ext cx="5929744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>
                <a:solidFill>
                  <a:schemeClr val="accent2">
                    <a:lumMod val="75000"/>
                  </a:schemeClr>
                </a:solidFill>
                <a:cs typeface="Titr" panose="00000700000000000000" pitchFamily="2" charset="-78"/>
              </a:rPr>
              <a:t>نمایی از موتور موشک سوخت مایع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D6B758-6497-BB26-A152-0147EC9CDE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0742AE-B470-4752-B610-19E59D3929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8432" y="1603425"/>
            <a:ext cx="5497853" cy="4119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7499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303BE6-F211-9888-999A-65D91AD12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12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6497F8-35F7-B541-2BE7-0BEF7ED57F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16" t="29463" r="21447" b="31687"/>
          <a:stretch/>
        </p:blipFill>
        <p:spPr>
          <a:xfrm>
            <a:off x="2454441" y="1196349"/>
            <a:ext cx="7283117" cy="26629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5B6B45-13AD-69D1-6F2F-9430121A6B46}"/>
              </a:ext>
            </a:extLst>
          </p:cNvPr>
          <p:cNvSpPr txBox="1">
            <a:spLocks/>
          </p:cNvSpPr>
          <p:nvPr/>
        </p:nvSpPr>
        <p:spPr>
          <a:xfrm>
            <a:off x="6262256" y="0"/>
            <a:ext cx="5929744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>
                <a:solidFill>
                  <a:srgbClr val="92D050"/>
                </a:solidFill>
                <a:cs typeface="Titr" panose="00000700000000000000" pitchFamily="2" charset="-78"/>
              </a:rPr>
              <a:t>آشنایی با عملکرد موشک سوخت مایع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D7D7F9-86A9-556C-7E7E-A706B5E11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B8431F-BA2F-9C2A-982F-01B73069C971}"/>
              </a:ext>
            </a:extLst>
          </p:cNvPr>
          <p:cNvSpPr txBox="1"/>
          <p:nvPr/>
        </p:nvSpPr>
        <p:spPr>
          <a:xfrm>
            <a:off x="6700300" y="4030546"/>
            <a:ext cx="3037258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800" dirty="0">
                <a:solidFill>
                  <a:srgbClr val="002060"/>
                </a:solidFill>
                <a:cs typeface="Nazanin" panose="00000400000000000000" pitchFamily="2" charset="-78"/>
              </a:rPr>
              <a:t>1-محفظه بار</a:t>
            </a:r>
          </a:p>
          <a:p>
            <a:pPr algn="justLow" rtl="1"/>
            <a:r>
              <a:rPr lang="fa-IR" sz="2800" dirty="0">
                <a:solidFill>
                  <a:srgbClr val="002060"/>
                </a:solidFill>
                <a:cs typeface="Nazanin" panose="00000400000000000000" pitchFamily="2" charset="-78"/>
              </a:rPr>
              <a:t>2-بخش هدایت و ناوبری</a:t>
            </a:r>
          </a:p>
          <a:p>
            <a:pPr algn="justLow" rtl="1"/>
            <a:r>
              <a:rPr lang="fa-IR" sz="2800" dirty="0">
                <a:solidFill>
                  <a:srgbClr val="002060"/>
                </a:solidFill>
                <a:cs typeface="Nazanin" panose="00000400000000000000" pitchFamily="2" charset="-78"/>
              </a:rPr>
              <a:t>3-بخش سوخت</a:t>
            </a:r>
          </a:p>
          <a:p>
            <a:pPr algn="justLow" rtl="1"/>
            <a:r>
              <a:rPr lang="fa-IR" sz="2800" dirty="0">
                <a:solidFill>
                  <a:srgbClr val="002060"/>
                </a:solidFill>
                <a:cs typeface="Nazanin" panose="00000400000000000000" pitchFamily="2" charset="-78"/>
              </a:rPr>
              <a:t>4-بخش واسط</a:t>
            </a:r>
          </a:p>
          <a:p>
            <a:endParaRPr lang="fa-I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3980F9-5743-C2F6-A714-3489A7A265D5}"/>
              </a:ext>
            </a:extLst>
          </p:cNvPr>
          <p:cNvSpPr txBox="1"/>
          <p:nvPr/>
        </p:nvSpPr>
        <p:spPr>
          <a:xfrm>
            <a:off x="1370423" y="4026128"/>
            <a:ext cx="3915810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5-بالن‌های حاوی فشار هلیوم</a:t>
            </a:r>
          </a:p>
          <a:p>
            <a:pPr algn="justLow" rtl="1"/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6-بخش انتهایی</a:t>
            </a:r>
          </a:p>
          <a:p>
            <a:pPr algn="justLow" rtl="1"/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7-موتورهای ترمزی سوخت جامد</a:t>
            </a:r>
          </a:p>
          <a:p>
            <a:pPr algn="justLow" rtl="1"/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8-نازل و موتور موشک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0648071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42AFA1-2038-3C66-0A11-D8E73C105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13</a:t>
            </a:fld>
            <a:endParaRPr lang="fa-IR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B654C49-5E87-6B23-9FA3-3B0C97EF3BE8}"/>
              </a:ext>
            </a:extLst>
          </p:cNvPr>
          <p:cNvSpPr txBox="1">
            <a:spLocks/>
          </p:cNvSpPr>
          <p:nvPr/>
        </p:nvSpPr>
        <p:spPr>
          <a:xfrm>
            <a:off x="6262256" y="0"/>
            <a:ext cx="5929744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rgbClr val="7030A0"/>
                </a:solidFill>
                <a:cs typeface="Titr" panose="00000700000000000000" pitchFamily="2" charset="-78"/>
              </a:rPr>
              <a:t>آشنایی با موتور سوخت جامد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8F04F-CF9A-87C2-03FB-C97FD513A2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8CC88BD-3D04-7945-76C6-31B928CF75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065"/>
          <a:stretch/>
        </p:blipFill>
        <p:spPr>
          <a:xfrm>
            <a:off x="283231" y="1604697"/>
            <a:ext cx="5715000" cy="364860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04D123D1-FC26-7CC2-7639-A2F2EDD40867}"/>
              </a:ext>
            </a:extLst>
          </p:cNvPr>
          <p:cNvSpPr txBox="1">
            <a:spLocks/>
          </p:cNvSpPr>
          <p:nvPr/>
        </p:nvSpPr>
        <p:spPr>
          <a:xfrm>
            <a:off x="7774928" y="774092"/>
            <a:ext cx="3796145" cy="365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مخلوط سوخت و اکسید کننده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محفظه احتراق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آتش زنه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ماده عایق‌بندی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نازل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fa-IR" sz="2400" dirty="0">
              <a:solidFill>
                <a:srgbClr val="00B050"/>
              </a:solidFill>
              <a:cs typeface="Nazanin" panose="00000400000000000000" pitchFamily="2" charset="-78"/>
            </a:endParaRP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endParaRPr lang="fa-IR" sz="2400" dirty="0">
              <a:solidFill>
                <a:srgbClr val="00B050"/>
              </a:solidFill>
              <a:cs typeface="Nazanin" panose="00000400000000000000" pitchFamily="2" charset="-78"/>
            </a:endParaRPr>
          </a:p>
          <a:p>
            <a:pPr marL="571500" indent="-571500" algn="r">
              <a:buFont typeface="Wingdings" panose="05000000000000000000" pitchFamily="2" charset="2"/>
              <a:buChar char="ü"/>
            </a:pPr>
            <a:endParaRPr lang="fa-IR" sz="3200" dirty="0">
              <a:solidFill>
                <a:srgbClr val="0070C0"/>
              </a:solidFill>
              <a:cs typeface="Nazanin" panose="00000400000000000000" pitchFamily="2" charset="-78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C6472A4-73D6-9848-595C-3775AFCF47CD}"/>
              </a:ext>
            </a:extLst>
          </p:cNvPr>
          <p:cNvSpPr txBox="1">
            <a:spLocks/>
          </p:cNvSpPr>
          <p:nvPr/>
        </p:nvSpPr>
        <p:spPr>
          <a:xfrm>
            <a:off x="5999345" y="3024983"/>
            <a:ext cx="5572842" cy="29136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به عنوان موشک نظامی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موشک هوا به هوا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در موشک‌های هوا به زمین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به عنوان بوستر در پهپادها و موشک‌ها</a:t>
            </a:r>
          </a:p>
          <a:p>
            <a:pPr marL="571500" indent="-571500" algn="r">
              <a:buFont typeface="Wingdings" panose="05000000000000000000" pitchFamily="2" charset="2"/>
              <a:buChar char="ü"/>
            </a:pPr>
            <a:endParaRPr lang="fa-IR" sz="1400" dirty="0">
              <a:solidFill>
                <a:srgbClr val="0070C0"/>
              </a:solidFill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802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403080-C598-01A3-6415-F32981A48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14</a:t>
            </a:fld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DF82A9-961F-E369-3E20-F310E4E54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59" y="1723786"/>
            <a:ext cx="5778616" cy="402336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6C81E9B-A644-4713-1F37-E337F732BAE4}"/>
              </a:ext>
            </a:extLst>
          </p:cNvPr>
          <p:cNvSpPr txBox="1">
            <a:spLocks/>
          </p:cNvSpPr>
          <p:nvPr/>
        </p:nvSpPr>
        <p:spPr>
          <a:xfrm>
            <a:off x="6262256" y="0"/>
            <a:ext cx="5929744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 err="1">
                <a:solidFill>
                  <a:srgbClr val="7030A0"/>
                </a:solidFill>
                <a:cs typeface="Titr" panose="00000700000000000000" pitchFamily="2" charset="-78"/>
              </a:rPr>
              <a:t>نمونه‌ای</a:t>
            </a:r>
            <a:r>
              <a:rPr lang="fa-IR" sz="3200" dirty="0">
                <a:solidFill>
                  <a:srgbClr val="7030A0"/>
                </a:solidFill>
                <a:cs typeface="Titr" panose="00000700000000000000" pitchFamily="2" charset="-78"/>
              </a:rPr>
              <a:t> از کاربرد موشک سوخت جامد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F8C79F-BD8D-E15D-2E5C-644366D620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2BB697-B824-0BD0-5BE1-00BD0CEC5B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6" r="18763"/>
          <a:stretch/>
        </p:blipFill>
        <p:spPr>
          <a:xfrm>
            <a:off x="6232919" y="1723786"/>
            <a:ext cx="5782522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57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551BF8-1564-50BC-A65F-F77C79C83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15</a:t>
            </a:fld>
            <a:endParaRPr lang="fa-I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45AD79-A279-0646-6147-62315A3D9695}"/>
              </a:ext>
            </a:extLst>
          </p:cNvPr>
          <p:cNvSpPr txBox="1"/>
          <p:nvPr/>
        </p:nvSpPr>
        <p:spPr>
          <a:xfrm>
            <a:off x="6193771" y="1196349"/>
            <a:ext cx="561822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dirty="0">
                <a:cs typeface="Nazanin" panose="00000400000000000000" pitchFamily="2" charset="-78"/>
              </a:rPr>
              <a:t>در یک موشک جامد، سوخت و اکسید کننده با هم مخلوط می‌شوند و به یک پیشران جامد تبدیل می‌شوند که کل آن در یک </a:t>
            </a:r>
            <a:r>
              <a:rPr lang="fa-IR" sz="2400" dirty="0" err="1">
                <a:cs typeface="Nazanin" panose="00000400000000000000" pitchFamily="2" charset="-78"/>
              </a:rPr>
              <a:t>سیلندر</a:t>
            </a:r>
            <a:r>
              <a:rPr lang="fa-IR" sz="2400" dirty="0">
                <a:cs typeface="Nazanin" panose="00000400000000000000" pitchFamily="2" charset="-78"/>
              </a:rPr>
              <a:t> جامد بسته بندی می‌شود. یک سوراخ از طریق </a:t>
            </a:r>
            <a:r>
              <a:rPr lang="fa-IR" sz="2400" dirty="0" err="1">
                <a:cs typeface="Nazanin" panose="00000400000000000000" pitchFamily="2" charset="-78"/>
              </a:rPr>
              <a:t>سیلندر</a:t>
            </a:r>
            <a:r>
              <a:rPr lang="fa-IR" sz="2400" dirty="0">
                <a:cs typeface="Nazanin" panose="00000400000000000000" pitchFamily="2" charset="-78"/>
              </a:rPr>
              <a:t> به عنوان یک محفظه احتراق عمل می‌کند. هنگامی که مخلوط مشتعل می‌شود، احتراق روی سطح </a:t>
            </a:r>
            <a:r>
              <a:rPr lang="fa-IR" sz="2400" dirty="0" err="1">
                <a:cs typeface="Nazanin" panose="00000400000000000000" pitchFamily="2" charset="-78"/>
              </a:rPr>
              <a:t>پیشرانه</a:t>
            </a:r>
            <a:r>
              <a:rPr lang="fa-IR" sz="2400" dirty="0">
                <a:cs typeface="Nazanin" panose="00000400000000000000" pitchFamily="2" charset="-78"/>
              </a:rPr>
              <a:t> اتفاق می‌افتد. یک جبهه شعله ایجاد می‌شود که در راستای مخلوط شروع به سوختن می‌کند. احتراق مقدار زیادی گاز خروجی را در دما و فشار بالا تولید می کند. گاز داغ خروجی از یک نازل عبور داده می‌شود که سرعت جریان را افزایش </a:t>
            </a:r>
            <a:r>
              <a:rPr lang="fa-IR" sz="2400" dirty="0" err="1">
                <a:cs typeface="Nazanin" panose="00000400000000000000" pitchFamily="2" charset="-78"/>
              </a:rPr>
              <a:t>می‌دهد</a:t>
            </a:r>
            <a:r>
              <a:rPr lang="fa-IR" sz="2400" dirty="0">
                <a:cs typeface="Nazanin" panose="00000400000000000000" pitchFamily="2" charset="-78"/>
              </a:rPr>
              <a:t>. سپس نیروی </a:t>
            </a:r>
            <a:r>
              <a:rPr lang="fa-IR" sz="2400" dirty="0" err="1">
                <a:cs typeface="Nazanin" panose="00000400000000000000" pitchFamily="2" charset="-78"/>
              </a:rPr>
              <a:t>جلوروندگی</a:t>
            </a:r>
            <a:r>
              <a:rPr lang="fa-IR" sz="2400" dirty="0">
                <a:cs typeface="Nazanin" panose="00000400000000000000" pitchFamily="2" charset="-78"/>
              </a:rPr>
              <a:t> طبق قانون سوم نیوتن تولید می‌شود. میزان رانش تولید شده توسط موشک به طراحی نازل بستگی دارد.</a:t>
            </a:r>
          </a:p>
          <a:p>
            <a:pPr algn="justLow" rtl="1"/>
            <a:endParaRPr lang="fa-IR" dirty="0">
              <a:cs typeface="Nazanin" panose="00000400000000000000" pitchFamily="2" charset="-78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129F8A0-9070-A1FB-DB3E-51ECEDDD816C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rgbClr val="FF0000"/>
                </a:solidFill>
                <a:cs typeface="Titr" panose="00000700000000000000" pitchFamily="2" charset="-78"/>
              </a:rPr>
              <a:t>آشنایی با نحوه کار موتور سوخت جامد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2E651D-82AE-C113-3E97-34E192EDD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26DC75-AAA6-6ECB-D377-7A4A950ACD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065"/>
          <a:stretch/>
        </p:blipFill>
        <p:spPr>
          <a:xfrm>
            <a:off x="283231" y="1604697"/>
            <a:ext cx="5715000" cy="364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571397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AA9216-326F-E5B3-9F33-0F93528B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16</a:t>
            </a:fld>
            <a:endParaRPr lang="fa-IR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90D73C5-71D2-BBFC-778F-98D29D46BD9A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tx2">
                    <a:lumMod val="75000"/>
                  </a:schemeClr>
                </a:solidFill>
                <a:cs typeface="Titr" panose="00000700000000000000" pitchFamily="2" charset="-78"/>
              </a:rPr>
              <a:t>مزایا و معایب سوخت مایع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8AAAC4B-A028-13AA-9C5B-6E2F7DB7D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6BA5EF-60AC-29CB-EFF3-B9C722734E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679" r="21387"/>
          <a:stretch/>
        </p:blipFill>
        <p:spPr>
          <a:xfrm>
            <a:off x="562662" y="1036779"/>
            <a:ext cx="4732671" cy="5029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97A852-06D7-C30A-3FBC-5D41DB1A004B}"/>
              </a:ext>
            </a:extLst>
          </p:cNvPr>
          <p:cNvSpPr txBox="1"/>
          <p:nvPr/>
        </p:nvSpPr>
        <p:spPr>
          <a:xfrm>
            <a:off x="5857995" y="1196349"/>
            <a:ext cx="5618224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>
                <a:solidFill>
                  <a:srgbClr val="00B050"/>
                </a:solidFill>
                <a:cs typeface="Nazanin" panose="00000400000000000000" pitchFamily="2" charset="-78"/>
              </a:rPr>
              <a:t>مزایا: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دود و شعله انتهای آن‌ها اندک است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قابلیت روشن و خاموش شدن دارد.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اکثر سوخت‌ها دارای گازهای غیر سمی هستند.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قابلیت بررسی و تعمیر دارد.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قابلیت خنک کاری محفظه احتراق</a:t>
            </a:r>
          </a:p>
          <a:p>
            <a:pPr algn="justLow" rtl="1"/>
            <a:endParaRPr lang="fa-IR" dirty="0">
              <a:cs typeface="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B3FA57-8C9D-1BF5-F1E2-40EB3DB89ACD}"/>
              </a:ext>
            </a:extLst>
          </p:cNvPr>
          <p:cNvSpPr txBox="1"/>
          <p:nvPr/>
        </p:nvSpPr>
        <p:spPr>
          <a:xfrm>
            <a:off x="5857995" y="3722659"/>
            <a:ext cx="561822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>
                <a:solidFill>
                  <a:srgbClr val="FF0000"/>
                </a:solidFill>
                <a:cs typeface="Nazanin" panose="00000400000000000000" pitchFamily="2" charset="-78"/>
              </a:rPr>
              <a:t>معایب: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پیچیدگی به دلیل وجود اجزای زیاد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زمان بر بودن </a:t>
            </a:r>
            <a:r>
              <a:rPr lang="fa-IR" sz="2400" dirty="0" err="1">
                <a:solidFill>
                  <a:srgbClr val="FF0000"/>
                </a:solidFill>
                <a:cs typeface="Nazanin" panose="00000400000000000000" pitchFamily="2" charset="-78"/>
              </a:rPr>
              <a:t>آماده‌سازی</a:t>
            </a: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 جهت پرتاب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نیاز به سامانه فشرده ساز در مخازن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وزن کل موشک بالا </a:t>
            </a:r>
            <a:r>
              <a:rPr lang="fa-IR" sz="2400" dirty="0" err="1">
                <a:solidFill>
                  <a:srgbClr val="FF0000"/>
                </a:solidFill>
                <a:cs typeface="Nazanin" panose="00000400000000000000" pitchFamily="2" charset="-78"/>
              </a:rPr>
              <a:t>می‌رود</a:t>
            </a: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.</a:t>
            </a:r>
            <a:endParaRPr lang="fa-IR" dirty="0"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188348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D369A3F-8534-608A-E4AA-E7805F76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17</a:t>
            </a:fld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EA0E3E-2C4E-BBB1-E2FF-DA4E92AA3E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60" r="14827"/>
          <a:stretch/>
        </p:blipFill>
        <p:spPr>
          <a:xfrm>
            <a:off x="245660" y="1291884"/>
            <a:ext cx="5554639" cy="4572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4947881-50EC-B509-8EB2-47DA04FFE4CB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5">
                    <a:lumMod val="75000"/>
                  </a:schemeClr>
                </a:solidFill>
                <a:cs typeface="Titr" panose="00000700000000000000" pitchFamily="2" charset="-78"/>
              </a:rPr>
              <a:t>مزایا و معایب سوخت جامد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B50756-2672-8888-C420-AB7DECD7D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F4473F0-6873-27F6-35E3-87DDD7F831D5}"/>
              </a:ext>
            </a:extLst>
          </p:cNvPr>
          <p:cNvSpPr txBox="1"/>
          <p:nvPr/>
        </p:nvSpPr>
        <p:spPr>
          <a:xfrm>
            <a:off x="5857995" y="1196349"/>
            <a:ext cx="561822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>
                <a:solidFill>
                  <a:srgbClr val="00B050"/>
                </a:solidFill>
                <a:cs typeface="Nazanin" panose="00000400000000000000" pitchFamily="2" charset="-78"/>
              </a:rPr>
              <a:t>مزایا: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طراحی و عملکردی بسیار ساده.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نیاز به بازرسی اندک قبل از پرواز.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به سرعت می‌توان آن‌ها را آماده پرواز کرد.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می‌توان تا ۲۰ سال آن‌ها را نگه داشت.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اغلب گازهای خروجی غیر سمی هستند.</a:t>
            </a:r>
            <a:endParaRPr lang="fa-IR" dirty="0">
              <a:cs typeface="Nazanin" panose="000004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6BA45D-8B04-3A2D-873D-FFCC0413F267}"/>
              </a:ext>
            </a:extLst>
          </p:cNvPr>
          <p:cNvSpPr txBox="1"/>
          <p:nvPr/>
        </p:nvSpPr>
        <p:spPr>
          <a:xfrm>
            <a:off x="5857995" y="3722659"/>
            <a:ext cx="561822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b="1" dirty="0">
                <a:solidFill>
                  <a:srgbClr val="FF0000"/>
                </a:solidFill>
                <a:cs typeface="Nazanin" panose="00000400000000000000" pitchFamily="2" charset="-78"/>
              </a:rPr>
              <a:t>معایب: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دارای وزن مرده بالا هستند.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امکان روشن شدن موتور در اثر خطای انسانی بالا است.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خطر احتراق خود به خودی برخی از سوخت‌ها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نیازمند عایق حرارتی است.</a:t>
            </a:r>
          </a:p>
          <a:p>
            <a:pPr marL="342900" indent="-342900" algn="justLow" rtl="1">
              <a:buFont typeface="Wingdings" panose="05000000000000000000" pitchFamily="2" charset="2"/>
              <a:buChar char="ü"/>
            </a:pPr>
            <a:r>
              <a:rPr lang="fa-IR" sz="2400" dirty="0" err="1">
                <a:solidFill>
                  <a:srgbClr val="FF0000"/>
                </a:solidFill>
                <a:cs typeface="Nazanin" panose="00000400000000000000" pitchFamily="2" charset="-78"/>
              </a:rPr>
              <a:t>نمی‌توان</a:t>
            </a:r>
            <a:r>
              <a:rPr lang="fa-IR" sz="2400" dirty="0">
                <a:solidFill>
                  <a:srgbClr val="FF0000"/>
                </a:solidFill>
                <a:cs typeface="Nazanin" panose="00000400000000000000" pitchFamily="2" charset="-78"/>
              </a:rPr>
              <a:t> در طول پرواز آن را کنترل کرد.</a:t>
            </a:r>
          </a:p>
        </p:txBody>
      </p:sp>
    </p:spTree>
    <p:extLst>
      <p:ext uri="{BB962C8B-B14F-4D97-AF65-F5344CB8AC3E}">
        <p14:creationId xmlns:p14="http://schemas.microsoft.com/office/powerpoint/2010/main" val="4226992587"/>
      </p:ext>
    </p:extLst>
  </p:cSld>
  <p:clrMapOvr>
    <a:masterClrMapping/>
  </p:clrMapOvr>
  <p:transition spd="slow">
    <p:comb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9F756F-C577-DFBC-76B1-B9B597AEA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18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4F04A4-3009-CF58-8849-5CFB57A169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179" t="39995" r="26567" b="13614"/>
          <a:stretch/>
        </p:blipFill>
        <p:spPr>
          <a:xfrm>
            <a:off x="1174726" y="904875"/>
            <a:ext cx="9842547" cy="521208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92F8DD1-AC8A-0A01-DC27-C3D872F57E7F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endParaRPr lang="fa-IR" sz="3200" dirty="0">
              <a:solidFill>
                <a:schemeClr val="accent5">
                  <a:lumMod val="75000"/>
                </a:schemeClr>
              </a:solidFill>
              <a:cs typeface="Titr" panose="00000700000000000000" pitchFamily="2" charset="-78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8F30697-16FD-B568-621D-AABBAED1DBEE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پارامترهای مورد نیاز در طراحی موشک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8D5E14-A7C5-47B9-0449-9F3D7B54FE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799997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C766B2-BC3B-A3DC-96EA-E8B79BF13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19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32B600-853B-B48C-0B74-2C82630D62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06" t="22613" r="12726" b="9879"/>
          <a:stretch/>
        </p:blipFill>
        <p:spPr>
          <a:xfrm>
            <a:off x="1489363" y="1440871"/>
            <a:ext cx="9213273" cy="4627419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A73322-4E10-FB26-F9F2-A540FFE701E4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پارامترهای مورد نیاز در طراحی موشک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F863AC-E7D1-A37C-E1CA-A344A94778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270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DA22E-75D1-0144-F7B7-3157BB8FAF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95854" y="0"/>
            <a:ext cx="3796145" cy="904875"/>
          </a:xfrm>
        </p:spPr>
        <p:txBody>
          <a:bodyPr>
            <a:normAutofit/>
          </a:bodyPr>
          <a:lstStyle/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2"/>
                </a:solidFill>
                <a:cs typeface="Titr" panose="00000700000000000000" pitchFamily="2" charset="-78"/>
              </a:rPr>
              <a:t>انواع موشک‌ها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93FB1D-5723-64AA-8E6C-8305EE3B01FA}"/>
              </a:ext>
            </a:extLst>
          </p:cNvPr>
          <p:cNvSpPr txBox="1"/>
          <p:nvPr/>
        </p:nvSpPr>
        <p:spPr>
          <a:xfrm>
            <a:off x="9230589" y="2474103"/>
            <a:ext cx="2386788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Nazanin" panose="00000400000000000000" pitchFamily="2" charset="-78"/>
              </a:rPr>
              <a:t>با پیشران موشکی</a:t>
            </a:r>
          </a:p>
          <a:p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BF8E2D-52AC-EB02-5C59-7D4708849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2</a:t>
            </a:fld>
            <a:endParaRPr lang="fa-IR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2BD8A-6BDE-C9D4-6808-764FF2A1BEC4}"/>
              </a:ext>
            </a:extLst>
          </p:cNvPr>
          <p:cNvSpPr txBox="1"/>
          <p:nvPr/>
        </p:nvSpPr>
        <p:spPr>
          <a:xfrm>
            <a:off x="6883951" y="2474103"/>
            <a:ext cx="1980049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Nazanin" panose="00000400000000000000" pitchFamily="2" charset="-78"/>
              </a:rPr>
              <a:t>با پیشران جت</a:t>
            </a:r>
          </a:p>
          <a:p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CB634BC-5917-78F2-F970-DC4EE086CF2D}"/>
              </a:ext>
            </a:extLst>
          </p:cNvPr>
          <p:cNvSpPr txBox="1"/>
          <p:nvPr/>
        </p:nvSpPr>
        <p:spPr>
          <a:xfrm>
            <a:off x="3983399" y="2474103"/>
            <a:ext cx="2742445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Nazanin" panose="00000400000000000000" pitchFamily="2" charset="-78"/>
              </a:rPr>
              <a:t>با پیشران هیدرو جت</a:t>
            </a:r>
          </a:p>
          <a:p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F3B6C36-68C8-7473-F9A2-02238E5B3E83}"/>
              </a:ext>
            </a:extLst>
          </p:cNvPr>
          <p:cNvSpPr txBox="1"/>
          <p:nvPr/>
        </p:nvSpPr>
        <p:spPr>
          <a:xfrm>
            <a:off x="1148849" y="2474103"/>
            <a:ext cx="2576947" cy="8925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>
                <a:cs typeface="Nazanin" panose="00000400000000000000" pitchFamily="2" charset="-78"/>
              </a:rPr>
              <a:t>با پیشران هسته‌ای</a:t>
            </a:r>
          </a:p>
          <a:p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0CD49E-D01A-8E6A-CCB1-7279C443E4BB}"/>
              </a:ext>
            </a:extLst>
          </p:cNvPr>
          <p:cNvSpPr txBox="1"/>
          <p:nvPr/>
        </p:nvSpPr>
        <p:spPr>
          <a:xfrm>
            <a:off x="9443761" y="3754618"/>
            <a:ext cx="1828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solidFill>
                  <a:srgbClr val="00B0F0"/>
                </a:solidFill>
                <a:cs typeface="Nazanin" panose="00000400000000000000" pitchFamily="2" charset="-78"/>
              </a:rPr>
              <a:t>سوخت مایع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AE498-405D-62C6-B999-4190A66044D4}"/>
              </a:ext>
            </a:extLst>
          </p:cNvPr>
          <p:cNvSpPr txBox="1"/>
          <p:nvPr/>
        </p:nvSpPr>
        <p:spPr>
          <a:xfrm>
            <a:off x="9443761" y="4214446"/>
            <a:ext cx="1828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solidFill>
                  <a:srgbClr val="00B0F0"/>
                </a:solidFill>
                <a:cs typeface="Nazanin" panose="00000400000000000000" pitchFamily="2" charset="-78"/>
              </a:rPr>
              <a:t>سوخت جامد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FAD994-C7A7-76DC-A8DB-53F2D94F3354}"/>
              </a:ext>
            </a:extLst>
          </p:cNvPr>
          <p:cNvSpPr txBox="1"/>
          <p:nvPr/>
        </p:nvSpPr>
        <p:spPr>
          <a:xfrm>
            <a:off x="9383843" y="4674273"/>
            <a:ext cx="18286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سوخت مختلط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04AE25-8EEF-C923-E67F-6350418C327E}"/>
              </a:ext>
            </a:extLst>
          </p:cNvPr>
          <p:cNvSpPr txBox="1"/>
          <p:nvPr/>
        </p:nvSpPr>
        <p:spPr>
          <a:xfrm>
            <a:off x="7459020" y="3556400"/>
            <a:ext cx="1379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توربوجت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69210F4-C1B9-1818-8492-5E76FDE96C11}"/>
              </a:ext>
            </a:extLst>
          </p:cNvPr>
          <p:cNvSpPr txBox="1"/>
          <p:nvPr/>
        </p:nvSpPr>
        <p:spPr>
          <a:xfrm>
            <a:off x="7459020" y="4016228"/>
            <a:ext cx="1379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رمجت</a:t>
            </a:r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B80737-9DBA-2E9D-2FE7-5A6CB7BFC343}"/>
              </a:ext>
            </a:extLst>
          </p:cNvPr>
          <p:cNvSpPr txBox="1"/>
          <p:nvPr/>
        </p:nvSpPr>
        <p:spPr>
          <a:xfrm>
            <a:off x="7399102" y="4476055"/>
            <a:ext cx="1379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اسکرم جت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E076B8-6C32-1C51-C75F-1437700E289F}"/>
              </a:ext>
            </a:extLst>
          </p:cNvPr>
          <p:cNvSpPr txBox="1"/>
          <p:nvPr/>
        </p:nvSpPr>
        <p:spPr>
          <a:xfrm>
            <a:off x="7459020" y="4935883"/>
            <a:ext cx="1379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توربوفن</a:t>
            </a:r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226C96-AB89-5F55-AA05-FDAE68A585FA}"/>
              </a:ext>
            </a:extLst>
          </p:cNvPr>
          <p:cNvSpPr txBox="1"/>
          <p:nvPr/>
        </p:nvSpPr>
        <p:spPr>
          <a:xfrm>
            <a:off x="7459020" y="5393873"/>
            <a:ext cx="13790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800" dirty="0">
                <a:cs typeface="Nazanin" panose="00000400000000000000" pitchFamily="2" charset="-78"/>
              </a:rPr>
              <a:t>توربوپراپ</a:t>
            </a:r>
            <a:endParaRPr lang="fa-IR" sz="2400" dirty="0">
              <a:cs typeface="Nazanin" panose="000004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583934-D3B4-D0D6-29F3-2C35512ED5D6}"/>
              </a:ext>
            </a:extLst>
          </p:cNvPr>
          <p:cNvSpPr txBox="1"/>
          <p:nvPr/>
        </p:nvSpPr>
        <p:spPr>
          <a:xfrm>
            <a:off x="2953062" y="690836"/>
            <a:ext cx="4505959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1">
            <a:spAutoFit/>
          </a:bodyPr>
          <a:lstStyle/>
          <a:p>
            <a:pPr algn="ctr"/>
            <a:r>
              <a:rPr lang="fa-IR" sz="2800" b="1" dirty="0" err="1">
                <a:cs typeface="Nazanin" panose="00000400000000000000" pitchFamily="2" charset="-78"/>
              </a:rPr>
              <a:t>دسته‌بندی</a:t>
            </a:r>
            <a:r>
              <a:rPr lang="fa-IR" sz="2800" b="1" dirty="0">
                <a:cs typeface="Nazanin" panose="00000400000000000000" pitchFamily="2" charset="-78"/>
              </a:rPr>
              <a:t> انواع سامانه‌های موشکی</a:t>
            </a:r>
          </a:p>
          <a:p>
            <a:pPr algn="ctr"/>
            <a:r>
              <a:rPr lang="fa-IR" sz="2800" b="1" dirty="0">
                <a:cs typeface="Nazanin" panose="00000400000000000000" pitchFamily="2" charset="-78"/>
              </a:rPr>
              <a:t> بر اساس نوع </a:t>
            </a:r>
            <a:r>
              <a:rPr lang="fa-IR" sz="2800" b="1" u="sng" dirty="0">
                <a:solidFill>
                  <a:srgbClr val="FF0000"/>
                </a:solidFill>
                <a:cs typeface="Nazanin" panose="00000400000000000000" pitchFamily="2" charset="-78"/>
              </a:rPr>
              <a:t>پیشران</a:t>
            </a:r>
          </a:p>
          <a:p>
            <a:endParaRPr lang="fa-IR" sz="2400" dirty="0">
              <a:solidFill>
                <a:schemeClr val="accent1"/>
              </a:solidFill>
              <a:cs typeface="Nazanin" panose="00000400000000000000" pitchFamily="2" charset="-78"/>
            </a:endParaRPr>
          </a:p>
        </p:txBody>
      </p: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6A0F198B-DF9F-D918-1E3F-15F3D329B100}"/>
              </a:ext>
            </a:extLst>
          </p:cNvPr>
          <p:cNvCxnSpPr>
            <a:cxnSpLocks/>
            <a:stCxn id="13" idx="3"/>
            <a:endCxn id="6" idx="0"/>
          </p:cNvCxnSpPr>
          <p:nvPr/>
        </p:nvCxnSpPr>
        <p:spPr>
          <a:xfrm>
            <a:off x="7459021" y="1352556"/>
            <a:ext cx="2964962" cy="1121547"/>
          </a:xfrm>
          <a:prstGeom prst="bentConnector2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ADFA1C82-D429-D417-F4DF-96F9696D9DD7}"/>
              </a:ext>
            </a:extLst>
          </p:cNvPr>
          <p:cNvCxnSpPr>
            <a:cxnSpLocks/>
            <a:stCxn id="21" idx="0"/>
            <a:endCxn id="13" idx="3"/>
          </p:cNvCxnSpPr>
          <p:nvPr/>
        </p:nvCxnSpPr>
        <p:spPr>
          <a:xfrm rot="16200000" flipV="1">
            <a:off x="7105726" y="1705852"/>
            <a:ext cx="1121547" cy="414955"/>
          </a:xfrm>
          <a:prstGeom prst="bentConnector2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84388AC3-F4F9-D95C-E0FC-86433B0EBFFA}"/>
              </a:ext>
            </a:extLst>
          </p:cNvPr>
          <p:cNvCxnSpPr>
            <a:stCxn id="22" idx="0"/>
          </p:cNvCxnSpPr>
          <p:nvPr/>
        </p:nvCxnSpPr>
        <p:spPr>
          <a:xfrm rot="16200000" flipV="1">
            <a:off x="5124708" y="2244188"/>
            <a:ext cx="459828" cy="1"/>
          </a:xfrm>
          <a:prstGeom prst="bentConnector3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or: Elbow 27">
            <a:extLst>
              <a:ext uri="{FF2B5EF4-FFF2-40B4-BE49-F238E27FC236}">
                <a16:creationId xmlns:a16="http://schemas.microsoft.com/office/drawing/2014/main" id="{41F04FF1-AE01-CED7-E62D-BD8C07B11539}"/>
              </a:ext>
            </a:extLst>
          </p:cNvPr>
          <p:cNvCxnSpPr>
            <a:cxnSpLocks/>
            <a:stCxn id="23" idx="0"/>
            <a:endCxn id="13" idx="1"/>
          </p:cNvCxnSpPr>
          <p:nvPr/>
        </p:nvCxnSpPr>
        <p:spPr>
          <a:xfrm rot="5400000" flipH="1" flipV="1">
            <a:off x="2134419" y="1655461"/>
            <a:ext cx="1121547" cy="515739"/>
          </a:xfrm>
          <a:prstGeom prst="bentConnector2">
            <a:avLst/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B489CCC5-02CB-5E0C-2C81-6921BDF7F93E}"/>
              </a:ext>
            </a:extLst>
          </p:cNvPr>
          <p:cNvCxnSpPr>
            <a:stCxn id="6" idx="3"/>
            <a:endCxn id="3" idx="3"/>
          </p:cNvCxnSpPr>
          <p:nvPr/>
        </p:nvCxnSpPr>
        <p:spPr>
          <a:xfrm flipH="1">
            <a:off x="11272401" y="2920379"/>
            <a:ext cx="344976" cy="1095849"/>
          </a:xfrm>
          <a:prstGeom prst="bentConnector3">
            <a:avLst>
              <a:gd name="adj1" fmla="val -66265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CE7866A6-1DE9-6CE4-6D22-94AB12650BD3}"/>
              </a:ext>
            </a:extLst>
          </p:cNvPr>
          <p:cNvCxnSpPr>
            <a:endCxn id="4" idx="3"/>
          </p:cNvCxnSpPr>
          <p:nvPr/>
        </p:nvCxnSpPr>
        <p:spPr>
          <a:xfrm rot="10800000" flipV="1">
            <a:off x="11272402" y="4016228"/>
            <a:ext cx="584819" cy="459828"/>
          </a:xfrm>
          <a:prstGeom prst="bentConnector3">
            <a:avLst>
              <a:gd name="adj1" fmla="val 1299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80301386-8EE4-F43E-315B-B028A0E951A3}"/>
              </a:ext>
            </a:extLst>
          </p:cNvPr>
          <p:cNvCxnSpPr>
            <a:endCxn id="5" idx="3"/>
          </p:cNvCxnSpPr>
          <p:nvPr/>
        </p:nvCxnSpPr>
        <p:spPr>
          <a:xfrm rot="10800000" flipV="1">
            <a:off x="11212483" y="4476055"/>
            <a:ext cx="644738" cy="459828"/>
          </a:xfrm>
          <a:prstGeom prst="bentConnector3">
            <a:avLst>
              <a:gd name="adj1" fmla="val 1175"/>
            </a:avLst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634FFB03-D772-FC63-5762-1F12A2667F32}"/>
              </a:ext>
            </a:extLst>
          </p:cNvPr>
          <p:cNvCxnSpPr>
            <a:cxnSpLocks/>
            <a:stCxn id="21" idx="3"/>
            <a:endCxn id="7" idx="3"/>
          </p:cNvCxnSpPr>
          <p:nvPr/>
        </p:nvCxnSpPr>
        <p:spPr>
          <a:xfrm flipH="1">
            <a:off x="8838075" y="2920379"/>
            <a:ext cx="25925" cy="897631"/>
          </a:xfrm>
          <a:prstGeom prst="bentConnector3">
            <a:avLst>
              <a:gd name="adj1" fmla="val -881774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77134787-BE8E-E205-301D-3EE9FE211DDC}"/>
              </a:ext>
            </a:extLst>
          </p:cNvPr>
          <p:cNvCxnSpPr>
            <a:cxnSpLocks/>
            <a:endCxn id="8" idx="3"/>
          </p:cNvCxnSpPr>
          <p:nvPr/>
        </p:nvCxnSpPr>
        <p:spPr>
          <a:xfrm rot="5400000">
            <a:off x="8741835" y="3920885"/>
            <a:ext cx="453194" cy="260713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B8AD6E59-F4B2-9EFC-CF67-B2764D4E86B4}"/>
              </a:ext>
            </a:extLst>
          </p:cNvPr>
          <p:cNvCxnSpPr>
            <a:cxnSpLocks/>
            <a:endCxn id="10" idx="3"/>
          </p:cNvCxnSpPr>
          <p:nvPr/>
        </p:nvCxnSpPr>
        <p:spPr>
          <a:xfrm rot="5400000">
            <a:off x="8707640" y="4346517"/>
            <a:ext cx="461666" cy="320631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AA37826B-B72C-71A5-81B4-76CC282C260A}"/>
              </a:ext>
            </a:extLst>
          </p:cNvPr>
          <p:cNvCxnSpPr>
            <a:cxnSpLocks/>
          </p:cNvCxnSpPr>
          <p:nvPr/>
        </p:nvCxnSpPr>
        <p:spPr>
          <a:xfrm rot="5400000">
            <a:off x="8722197" y="4839533"/>
            <a:ext cx="480296" cy="272884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4F789AC0-E580-22A6-8FA6-90AA19D6575B}"/>
              </a:ext>
            </a:extLst>
          </p:cNvPr>
          <p:cNvCxnSpPr>
            <a:cxnSpLocks/>
          </p:cNvCxnSpPr>
          <p:nvPr/>
        </p:nvCxnSpPr>
        <p:spPr>
          <a:xfrm rot="5400000">
            <a:off x="8720466" y="5268811"/>
            <a:ext cx="459828" cy="28505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>
            <a:extLst>
              <a:ext uri="{FF2B5EF4-FFF2-40B4-BE49-F238E27FC236}">
                <a16:creationId xmlns:a16="http://schemas.microsoft.com/office/drawing/2014/main" id="{D8D217F4-D13B-9EDB-8C65-14FDC28E3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13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37FAC3-F8C2-4544-0353-D8575B203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20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9A0AC0-6A4B-6BC7-FDC9-E3788AF6A1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50" t="34134" r="22499" b="23421"/>
          <a:stretch/>
        </p:blipFill>
        <p:spPr>
          <a:xfrm>
            <a:off x="1138646" y="1579210"/>
            <a:ext cx="9914708" cy="42062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9D566A1-38C6-CE3B-B518-C8D86373E52E}"/>
              </a:ext>
            </a:extLst>
          </p:cNvPr>
          <p:cNvSpPr txBox="1">
            <a:spLocks/>
          </p:cNvSpPr>
          <p:nvPr/>
        </p:nvSpPr>
        <p:spPr>
          <a:xfrm>
            <a:off x="6096000" y="0"/>
            <a:ext cx="6096000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پارامترهای مورد نیاز در طراحی موشک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064096-CD0C-EFEA-C2F2-90910D2C96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241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A66554-19FE-B1A9-A797-513E51387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3</a:t>
            </a:fld>
            <a:endParaRPr lang="fa-IR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A341D2D-B725-F217-DA3D-5D3241FA5597}"/>
              </a:ext>
            </a:extLst>
          </p:cNvPr>
          <p:cNvSpPr txBox="1">
            <a:spLocks/>
          </p:cNvSpPr>
          <p:nvPr/>
        </p:nvSpPr>
        <p:spPr>
          <a:xfrm>
            <a:off x="8395854" y="0"/>
            <a:ext cx="3796145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rgbClr val="00B0F0"/>
                </a:solidFill>
                <a:cs typeface="Titr" panose="00000700000000000000" pitchFamily="2" charset="-78"/>
              </a:rPr>
              <a:t>اجزای یک موشک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18CEAC-5D5C-5B57-12D4-3F3B5D2D2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584DAD4-4192-A09A-CA86-B4EE556A6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1968" y="1352550"/>
            <a:ext cx="5219700" cy="41529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2947D8-2184-3258-5EB4-F2B0EB654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020" y="1196349"/>
            <a:ext cx="614074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08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6EC23D-4576-DF2F-FDC7-788D62C1D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4</a:t>
            </a:fld>
            <a:endParaRPr lang="fa-IR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B67D40-753D-7A44-225C-009263BB5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020" y="1196349"/>
            <a:ext cx="6140743" cy="4572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2075084-FE0B-36CE-141A-1050DE4DC2DD}"/>
              </a:ext>
            </a:extLst>
          </p:cNvPr>
          <p:cNvSpPr txBox="1">
            <a:spLocks/>
          </p:cNvSpPr>
          <p:nvPr/>
        </p:nvSpPr>
        <p:spPr>
          <a:xfrm>
            <a:off x="8395854" y="0"/>
            <a:ext cx="3796145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rgbClr val="00B0F0"/>
                </a:solidFill>
                <a:cs typeface="Titr" panose="00000700000000000000" pitchFamily="2" charset="-78"/>
              </a:rPr>
              <a:t>اجزای یک موشک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9A0D37-AF3F-07BB-50ED-CBD7E19BF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A16AAE5-BF60-A235-9BFD-C9F3A1196137}"/>
              </a:ext>
            </a:extLst>
          </p:cNvPr>
          <p:cNvSpPr txBox="1">
            <a:spLocks/>
          </p:cNvSpPr>
          <p:nvPr/>
        </p:nvSpPr>
        <p:spPr>
          <a:xfrm>
            <a:off x="7529111" y="1414190"/>
            <a:ext cx="3796145" cy="470254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محفظه بار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سامانه‌های هدایت و ناوبری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سازه موشک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بخش سوخت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بخش اکسید کننده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پمپ‌ها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نازل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7030A0"/>
                </a:solidFill>
                <a:cs typeface="Nazanin" panose="00000400000000000000" pitchFamily="2" charset="-78"/>
              </a:rPr>
              <a:t>بالک‌ها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endParaRPr lang="fa-IR" sz="2400" dirty="0">
              <a:solidFill>
                <a:srgbClr val="7030A0"/>
              </a:solidFill>
              <a:cs typeface="Nazanin" panose="00000400000000000000" pitchFamily="2" charset="-78"/>
            </a:endParaRP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9FBE66A1-DB56-35B6-14F2-21123E0696F2}"/>
              </a:ext>
            </a:extLst>
          </p:cNvPr>
          <p:cNvSpPr/>
          <p:nvPr/>
        </p:nvSpPr>
        <p:spPr>
          <a:xfrm>
            <a:off x="8672946" y="3131127"/>
            <a:ext cx="249382" cy="1801091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1E053E-178C-5156-C5F8-D48D806F6DD8}"/>
              </a:ext>
            </a:extLst>
          </p:cNvPr>
          <p:cNvSpPr txBox="1"/>
          <p:nvPr/>
        </p:nvSpPr>
        <p:spPr>
          <a:xfrm>
            <a:off x="6964536" y="3765460"/>
            <a:ext cx="16486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800" dirty="0">
                <a:solidFill>
                  <a:srgbClr val="FF0000"/>
                </a:solidFill>
                <a:cs typeface="Nazanin" panose="00000400000000000000" pitchFamily="2" charset="-78"/>
              </a:rPr>
              <a:t>بخش پیشران</a:t>
            </a:r>
          </a:p>
        </p:txBody>
      </p:sp>
    </p:spTree>
    <p:extLst>
      <p:ext uri="{BB962C8B-B14F-4D97-AF65-F5344CB8AC3E}">
        <p14:creationId xmlns:p14="http://schemas.microsoft.com/office/powerpoint/2010/main" val="1925126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34C7A7-1928-9684-CEBB-9D55CDFEF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5</a:t>
            </a:fld>
            <a:endParaRPr lang="fa-IR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DD9BABE-C630-01B1-A99B-F124A87CE797}"/>
              </a:ext>
            </a:extLst>
          </p:cNvPr>
          <p:cNvSpPr txBox="1">
            <a:spLocks/>
          </p:cNvSpPr>
          <p:nvPr/>
        </p:nvSpPr>
        <p:spPr>
          <a:xfrm>
            <a:off x="8395854" y="0"/>
            <a:ext cx="3796145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rgbClr val="00B0F0"/>
                </a:solidFill>
                <a:cs typeface="Titr" panose="00000700000000000000" pitchFamily="2" charset="-78"/>
              </a:rPr>
              <a:t>اجزای یک موشک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1F2235-F647-D30C-82D4-4628F99F0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EDC5B-90FA-A2E7-B756-73E590F6E4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20" y="1196349"/>
            <a:ext cx="6140743" cy="4572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7F18E7-5B21-82E6-9B2B-3E03D7190B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40929" y="1600200"/>
            <a:ext cx="3657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41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1FC0C5-5685-E94B-F70E-BA47B3355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6</a:t>
            </a:fld>
            <a:endParaRPr lang="fa-IR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7962B2-D2CC-8F39-F418-2860034444BC}"/>
              </a:ext>
            </a:extLst>
          </p:cNvPr>
          <p:cNvSpPr txBox="1">
            <a:spLocks/>
          </p:cNvSpPr>
          <p:nvPr/>
        </p:nvSpPr>
        <p:spPr>
          <a:xfrm>
            <a:off x="5430982" y="0"/>
            <a:ext cx="6761017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آشنایی با بخش حمل بار موشک سوخت مایع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28568A-4669-48D2-AF00-C1341BA62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BBAE624-0A84-37BF-5A37-B95C735B94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44" y="1414190"/>
            <a:ext cx="5715000" cy="43053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4993BC6-7D2E-0157-87F4-A18F5C22B284}"/>
              </a:ext>
            </a:extLst>
          </p:cNvPr>
          <p:cNvSpPr txBox="1">
            <a:spLocks/>
          </p:cNvSpPr>
          <p:nvPr/>
        </p:nvSpPr>
        <p:spPr>
          <a:xfrm>
            <a:off x="7416338" y="1084984"/>
            <a:ext cx="3796145" cy="33873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فضانورد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ماهواره‌ها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سرجنگی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تسلیحات</a:t>
            </a:r>
          </a:p>
          <a:p>
            <a:pPr marL="571500" indent="-571500" algn="r">
              <a:lnSpc>
                <a:spcPct val="17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ابزار آتش بازی</a:t>
            </a:r>
          </a:p>
        </p:txBody>
      </p:sp>
    </p:spTree>
    <p:extLst>
      <p:ext uri="{BB962C8B-B14F-4D97-AF65-F5344CB8AC3E}">
        <p14:creationId xmlns:p14="http://schemas.microsoft.com/office/powerpoint/2010/main" val="2711166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2A649A-A4D3-BB58-2574-365919798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7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438444-7231-C281-3DFA-D1B0D092B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E829B9B-3A9D-7D1B-8827-98F2CEFB9FF0}"/>
              </a:ext>
            </a:extLst>
          </p:cNvPr>
          <p:cNvSpPr txBox="1">
            <a:spLocks/>
          </p:cNvSpPr>
          <p:nvPr/>
        </p:nvSpPr>
        <p:spPr>
          <a:xfrm>
            <a:off x="5430982" y="0"/>
            <a:ext cx="6761017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آشنایی با بخش حمل بار موشک سوخت مایع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EF8351-B467-CA77-AB56-EFAB21BC05B9}"/>
              </a:ext>
            </a:extLst>
          </p:cNvPr>
          <p:cNvSpPr txBox="1">
            <a:spLocks/>
          </p:cNvSpPr>
          <p:nvPr/>
        </p:nvSpPr>
        <p:spPr>
          <a:xfrm>
            <a:off x="5614987" y="1183013"/>
            <a:ext cx="6026120" cy="49986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محموله موشک متناسب با مأموریت آن است.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نخستین محموله برای آتشبازی بود، موشک </a:t>
            </a:r>
            <a:r>
              <a:rPr lang="en-US" sz="2400" dirty="0">
                <a:solidFill>
                  <a:srgbClr val="7030A0"/>
                </a:solidFill>
                <a:cs typeface="Nazanin" panose="00000400000000000000" pitchFamily="2" charset="-78"/>
              </a:rPr>
              <a:t>V2</a:t>
            </a:r>
            <a:endParaRPr lang="fa-IR" sz="2400" dirty="0">
              <a:solidFill>
                <a:srgbClr val="7030A0"/>
              </a:solidFill>
              <a:cs typeface="Nazanin" panose="00000400000000000000" pitchFamily="2" charset="-78"/>
            </a:endParaRP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 بعد از جنگ جهانی دوم، استفاده نظامی مطرح شد.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به عنوان ماهواره بر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مهم‌ترین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 محموله انسان است.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</a:rPr>
              <a:t>1960 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موشک‌های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رادستون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، اطلس و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تایتان</a:t>
            </a:r>
            <a:endParaRPr lang="fa-IR" sz="2400" dirty="0">
              <a:solidFill>
                <a:srgbClr val="7030A0"/>
              </a:solidFill>
              <a:cs typeface="Nazanin" panose="00000400000000000000" pitchFamily="2" charset="-78"/>
            </a:endParaRP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فضاپیمای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مرکوری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، جمینی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فضا پیمای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وستوک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،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ووسخود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 و </a:t>
            </a:r>
            <a:r>
              <a:rPr lang="fa-IR" sz="2400" dirty="0" err="1">
                <a:solidFill>
                  <a:srgbClr val="7030A0"/>
                </a:solidFill>
                <a:cs typeface="Nazanin" panose="00000400000000000000" pitchFamily="2" charset="-78"/>
              </a:rPr>
              <a:t>سایوز</a:t>
            </a: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 با موشک قاره پیما</a:t>
            </a:r>
            <a:endParaRPr lang="fa-IR" sz="2400" dirty="0">
              <a:solidFill>
                <a:srgbClr val="7030A0"/>
              </a:solidFill>
            </a:endParaRP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fa-IR" sz="2400" dirty="0">
              <a:solidFill>
                <a:srgbClr val="7030A0"/>
              </a:solidFill>
              <a:cs typeface="Nazanin" panose="00000400000000000000" pitchFamily="2" charset="-78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797CAC-4C27-E447-4B37-D50703BAE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186" y="966787"/>
            <a:ext cx="55245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674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509749-A5BC-257C-DA01-2C59A77FD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8</a:t>
            </a:fld>
            <a:endParaRPr lang="fa-IR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248C3C-9E6F-6FEE-312A-AB22C6942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2145" y="1429134"/>
            <a:ext cx="3657600" cy="30313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776A5EF-BE20-152C-185F-84EE96A19889}"/>
              </a:ext>
            </a:extLst>
          </p:cNvPr>
          <p:cNvSpPr txBox="1">
            <a:spLocks/>
          </p:cNvSpPr>
          <p:nvPr/>
        </p:nvSpPr>
        <p:spPr>
          <a:xfrm>
            <a:off x="5430982" y="0"/>
            <a:ext cx="6761017" cy="9048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200" dirty="0">
                <a:solidFill>
                  <a:schemeClr val="accent1"/>
                </a:solidFill>
                <a:cs typeface="Titr" panose="00000700000000000000" pitchFamily="2" charset="-78"/>
              </a:rPr>
              <a:t>آشنایی با بخش حمل بار موشک سوخت مایع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95A3A3-A9DB-4FE4-A0F2-75B188F23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EE43F-2DE1-651C-201D-E8B003382E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996" y="2783364"/>
            <a:ext cx="4023360" cy="30609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0E1B1B9-40E5-89E5-05F9-DF4AFD43AC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534"/>
          <a:stretch/>
        </p:blipFill>
        <p:spPr>
          <a:xfrm>
            <a:off x="147607" y="1429134"/>
            <a:ext cx="3657600" cy="27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19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3DF38E-A9BE-E490-7EF6-E461679B4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D6798-247D-547F-B2FC-660302F3BD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9964" y="0"/>
            <a:ext cx="5902035" cy="904875"/>
          </a:xfrm>
        </p:spPr>
        <p:txBody>
          <a:bodyPr>
            <a:normAutofit fontScale="90000"/>
          </a:bodyPr>
          <a:lstStyle/>
          <a:p>
            <a:pPr marL="571500" indent="-571500" algn="r">
              <a:buFont typeface="Wingdings" panose="05000000000000000000" pitchFamily="2" charset="2"/>
              <a:buChar char="q"/>
            </a:pPr>
            <a:r>
              <a:rPr lang="fa-IR" sz="3600" dirty="0">
                <a:solidFill>
                  <a:schemeClr val="accent1"/>
                </a:solidFill>
                <a:cs typeface="Titr" panose="00000700000000000000" pitchFamily="2" charset="-78"/>
              </a:rPr>
              <a:t>آشنایی با پیشران موشک سوخت مایع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42B463-179A-9C9E-DAEB-00450E6A8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A835F-CF84-42CF-BE70-FD69E3333314}" type="slidenum">
              <a:rPr lang="fa-IR" smtClean="0"/>
              <a:t>9</a:t>
            </a:fld>
            <a:endParaRPr lang="fa-I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FA6A96-C46E-9948-1D09-494A37C02F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06097">
            <a:off x="86781" y="-4764"/>
            <a:ext cx="2122365" cy="9144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F15A027-3F2D-0452-1271-A2430B690E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912"/>
          <a:stretch/>
        </p:blipFill>
        <p:spPr>
          <a:xfrm>
            <a:off x="389736" y="1600200"/>
            <a:ext cx="6166306" cy="36576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C2301796-8499-3F8A-0BB4-E186E927BA1E}"/>
              </a:ext>
            </a:extLst>
          </p:cNvPr>
          <p:cNvSpPr txBox="1">
            <a:spLocks/>
          </p:cNvSpPr>
          <p:nvPr/>
        </p:nvSpPr>
        <p:spPr>
          <a:xfrm>
            <a:off x="7776042" y="143398"/>
            <a:ext cx="3796145" cy="365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مخزن سوخت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مخزن اکسید کننده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پمپ‌ها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محفظه احتراق</a:t>
            </a:r>
          </a:p>
          <a:p>
            <a:pPr marL="571500" indent="-571500" algn="r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00B050"/>
                </a:solidFill>
                <a:cs typeface="Nazanin" panose="00000400000000000000" pitchFamily="2" charset="-78"/>
              </a:rPr>
              <a:t>نازل</a:t>
            </a:r>
          </a:p>
          <a:p>
            <a:pPr marL="571500" indent="-571500" algn="r">
              <a:buFont typeface="Wingdings" panose="05000000000000000000" pitchFamily="2" charset="2"/>
              <a:buChar char="ü"/>
            </a:pPr>
            <a:endParaRPr lang="fa-IR" sz="3200" dirty="0">
              <a:solidFill>
                <a:srgbClr val="0070C0"/>
              </a:solidFill>
              <a:cs typeface="Nazanin" panose="00000400000000000000" pitchFamily="2" charset="-78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830A4D8-7589-1EB2-EAB7-B615214FDB8C}"/>
              </a:ext>
            </a:extLst>
          </p:cNvPr>
          <p:cNvSpPr txBox="1">
            <a:spLocks/>
          </p:cNvSpPr>
          <p:nvPr/>
        </p:nvSpPr>
        <p:spPr>
          <a:xfrm>
            <a:off x="5999345" y="3024983"/>
            <a:ext cx="5572842" cy="291360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شاتل‌های فضایی برای قرار دادن انسان در مدار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قرار دادن ماهواره در مدار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در موشک‌های نظامی</a:t>
            </a:r>
          </a:p>
          <a:p>
            <a:pPr marL="571500" indent="-571500" algn="r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fa-IR" sz="2400" dirty="0">
                <a:solidFill>
                  <a:srgbClr val="7030A0"/>
                </a:solidFill>
                <a:cs typeface="Nazanin" panose="00000400000000000000" pitchFamily="2" charset="-78"/>
              </a:rPr>
              <a:t>استفاده در هواپیماهای تحقیقاتی پر سرعت</a:t>
            </a:r>
          </a:p>
          <a:p>
            <a:pPr marL="571500" indent="-571500" algn="r">
              <a:buFont typeface="Wingdings" panose="05000000000000000000" pitchFamily="2" charset="2"/>
              <a:buChar char="ü"/>
            </a:pPr>
            <a:endParaRPr lang="fa-IR" sz="1400" dirty="0">
              <a:solidFill>
                <a:srgbClr val="0070C0"/>
              </a:solidFill>
              <a:cs typeface="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37520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755</TotalTime>
  <Words>677</Words>
  <Application>Microsoft Office PowerPoint</Application>
  <PresentationFormat>Widescreen</PresentationFormat>
  <Paragraphs>130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Calibri</vt:lpstr>
      <vt:lpstr>Calibri Light</vt:lpstr>
      <vt:lpstr>IranNastaliq</vt:lpstr>
      <vt:lpstr>Nazanin</vt:lpstr>
      <vt:lpstr>Titr</vt:lpstr>
      <vt:lpstr>Wingdings</vt:lpstr>
      <vt:lpstr>Retrospect</vt:lpstr>
      <vt:lpstr>یزدان را سپاس</vt:lpstr>
      <vt:lpstr>انواع موشک‌ها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آشنایی با پیشران موشک سوخت مایع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یزدان را سپاس</dc:title>
  <dc:creator>muhammad asghary</dc:creator>
  <cp:lastModifiedBy>muhammad asghary</cp:lastModifiedBy>
  <cp:revision>11</cp:revision>
  <dcterms:created xsi:type="dcterms:W3CDTF">2024-02-21T11:59:46Z</dcterms:created>
  <dcterms:modified xsi:type="dcterms:W3CDTF">2024-02-22T22:52:40Z</dcterms:modified>
</cp:coreProperties>
</file>